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1" r:id="rId3"/>
    <p:sldId id="269" r:id="rId4"/>
    <p:sldId id="270" r:id="rId5"/>
    <p:sldId id="272" r:id="rId6"/>
    <p:sldId id="273" r:id="rId7"/>
    <p:sldId id="276" r:id="rId8"/>
    <p:sldId id="262" r:id="rId9"/>
    <p:sldId id="266" r:id="rId10"/>
    <p:sldId id="274" r:id="rId11"/>
    <p:sldId id="267" r:id="rId12"/>
    <p:sldId id="268" r:id="rId13"/>
    <p:sldId id="275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83871" autoAdjust="0"/>
  </p:normalViewPr>
  <p:slideViewPr>
    <p:cSldViewPr snapToGrid="0">
      <p:cViewPr varScale="1">
        <p:scale>
          <a:sx n="57" d="100"/>
          <a:sy n="57" d="100"/>
        </p:scale>
        <p:origin x="17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C5278-2B87-488E-B681-78D8F2BF755F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090CB-36A7-4DA0-AE53-07913869C4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37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“Hello world” for deep learning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Data: </a:t>
            </a:r>
            <a:r>
              <a:rPr lang="zh-TW" altLang="en-US" sz="1200" dirty="0" smtClean="0"/>
              <a:t>http://yann.lecun.com/exdb/mnist/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914F-BE26-43C4-8063-9E6C159BF45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089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Basis</a:t>
            </a:r>
            <a:r>
              <a:rPr lang="en-US" altLang="zh-TW" baseline="0" smtClean="0"/>
              <a:t> ……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19D3E-A1AF-407B-AE78-3EE7497D6478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4498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http://www2.imm.dtu.dk/projects/spasm/references/spasm.pdf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090CB-36A7-4DA0-AE53-07913869C47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507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reshape(W(:,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090CB-36A7-4DA0-AE53-07913869C476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817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2D2C-EACE-4D09-9B48-E0532789493E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975-C2B6-4FC0-94E8-4B199CEA4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58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2D2C-EACE-4D09-9B48-E0532789493E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975-C2B6-4FC0-94E8-4B199CEA4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90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2D2C-EACE-4D09-9B48-E0532789493E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975-C2B6-4FC0-94E8-4B199CEA4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6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2D2C-EACE-4D09-9B48-E0532789493E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975-C2B6-4FC0-94E8-4B199CEA4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39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2D2C-EACE-4D09-9B48-E0532789493E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975-C2B6-4FC0-94E8-4B199CEA4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856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2D2C-EACE-4D09-9B48-E0532789493E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975-C2B6-4FC0-94E8-4B199CEA4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788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2D2C-EACE-4D09-9B48-E0532789493E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975-C2B6-4FC0-94E8-4B199CEA4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11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2D2C-EACE-4D09-9B48-E0532789493E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975-C2B6-4FC0-94E8-4B199CEA4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65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2D2C-EACE-4D09-9B48-E0532789493E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975-C2B6-4FC0-94E8-4B199CEA4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814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2D2C-EACE-4D09-9B48-E0532789493E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975-C2B6-4FC0-94E8-4B199CEA4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20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2D2C-EACE-4D09-9B48-E0532789493E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975-C2B6-4FC0-94E8-4B199CEA4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72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2D2C-EACE-4D09-9B48-E0532789493E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975-C2B6-4FC0-94E8-4B199CEA4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19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6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Application of Basis</a:t>
            </a:r>
            <a:br>
              <a:rPr lang="en-US" altLang="zh-TW" dirty="0" smtClean="0"/>
            </a:br>
            <a:r>
              <a:rPr lang="en-US" altLang="zh-TW" dirty="0" smtClean="0"/>
              <a:t>in Machine Learning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909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NMF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4980" y="1690689"/>
            <a:ext cx="10201277" cy="4931991"/>
          </a:xfrm>
        </p:spPr>
      </p:pic>
      <p:sp>
        <p:nvSpPr>
          <p:cNvPr id="7" name="矩形 6"/>
          <p:cNvSpPr/>
          <p:nvPr/>
        </p:nvSpPr>
        <p:spPr>
          <a:xfrm>
            <a:off x="4692114" y="617771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zh-TW" dirty="0" smtClean="0"/>
              <a:t>(strictly speaking, they do not form a basis)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83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Face Recognition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http://www.cs.unc.edu/~lazebnik/research/spring08/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617" y="1948455"/>
            <a:ext cx="5675313" cy="567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790427" y="1948455"/>
            <a:ext cx="1228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A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824" y="2532950"/>
            <a:ext cx="1228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B</a:t>
            </a:r>
            <a:endParaRPr lang="zh-TW" altLang="en-US" sz="2400" dirty="0"/>
          </a:p>
        </p:txBody>
      </p:sp>
      <p:sp>
        <p:nvSpPr>
          <p:cNvPr id="8" name="向右箭號 7"/>
          <p:cNvSpPr/>
          <p:nvPr/>
        </p:nvSpPr>
        <p:spPr>
          <a:xfrm>
            <a:off x="2039197" y="2635954"/>
            <a:ext cx="524361" cy="358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2014123" y="2051458"/>
            <a:ext cx="524361" cy="358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8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PCA (Chapter 7.8 in textbook)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9150" y="1574110"/>
            <a:ext cx="10090150" cy="4878264"/>
          </a:xfrm>
        </p:spPr>
      </p:pic>
    </p:spTree>
    <p:extLst>
      <p:ext uri="{BB962C8B-B14F-4D97-AF65-F5344CB8AC3E}">
        <p14:creationId xmlns:p14="http://schemas.microsoft.com/office/powerpoint/2010/main" val="424976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4821" y="1186499"/>
            <a:ext cx="11087698" cy="536054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NMF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92114" y="617771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zh-TW" dirty="0" smtClean="0"/>
              <a:t>(strictly speaking, they do not form a basis)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1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Machine Learning?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4489"/>
          </a:xfrm>
        </p:spPr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You can ask computers to do lots of things for you.</a:t>
            </a:r>
          </a:p>
          <a:p>
            <a:r>
              <a:rPr lang="en-US" altLang="zh-TW" dirty="0" smtClean="0"/>
              <a:t>However, computer can only do what you ask it to do.</a:t>
            </a:r>
          </a:p>
          <a:p>
            <a:r>
              <a:rPr lang="en-US" altLang="zh-TW" dirty="0" smtClean="0"/>
              <a:t>Computer can never solve the problem you can’t solve. </a:t>
            </a:r>
            <a:endParaRPr lang="zh-TW" altLang="en-US" dirty="0"/>
          </a:p>
        </p:txBody>
      </p:sp>
      <p:pic>
        <p:nvPicPr>
          <p:cNvPr id="119810" name="Picture 2" descr="http://images.techhive.com/images/article/2013/09/programming-language_1160-100052401-or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795" y="1690689"/>
            <a:ext cx="4052409" cy="267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39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Example: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Handwriting </a:t>
            </a:r>
            <a:r>
              <a:rPr lang="en-US" altLang="zh-TW" dirty="0"/>
              <a:t>Digit </a:t>
            </a:r>
            <a:r>
              <a:rPr lang="en-US" altLang="zh-TW" dirty="0" smtClean="0"/>
              <a:t>Recognition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One day, you are asked to write a program for </a:t>
            </a:r>
            <a:r>
              <a:rPr lang="en-US" altLang="zh-TW" dirty="0" smtClean="0"/>
              <a:t>handwriting digit recognition.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220" y="2876158"/>
            <a:ext cx="1602442" cy="15922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016304" y="2890672"/>
            <a:ext cx="2034073" cy="15167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Machine</a:t>
            </a:r>
            <a:endParaRPr lang="zh-TW" altLang="en-US" sz="2800" dirty="0"/>
          </a:p>
        </p:txBody>
      </p:sp>
      <p:sp>
        <p:nvSpPr>
          <p:cNvPr id="8" name="向右箭號 7"/>
          <p:cNvSpPr/>
          <p:nvPr/>
        </p:nvSpPr>
        <p:spPr>
          <a:xfrm>
            <a:off x="3287102" y="3236476"/>
            <a:ext cx="714688" cy="847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6143045" y="3246342"/>
            <a:ext cx="714688" cy="847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857734" y="3377727"/>
            <a:ext cx="721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“2”</a:t>
            </a:r>
            <a:endParaRPr lang="zh-TW" altLang="en-US" sz="3200" dirty="0"/>
          </a:p>
        </p:txBody>
      </p:sp>
      <p:pic>
        <p:nvPicPr>
          <p:cNvPr id="11" name="圖片 10"/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022355" y="4842304"/>
            <a:ext cx="720000" cy="72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2" name="文字方塊 11"/>
          <p:cNvSpPr txBox="1"/>
          <p:nvPr/>
        </p:nvSpPr>
        <p:spPr>
          <a:xfrm>
            <a:off x="1166903" y="4940694"/>
            <a:ext cx="855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“1”:</a:t>
            </a:r>
            <a:endParaRPr lang="zh-TW" altLang="en-US" sz="2800" dirty="0"/>
          </a:p>
        </p:txBody>
      </p:sp>
      <p:pic>
        <p:nvPicPr>
          <p:cNvPr id="13" name="圖片 12"/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045732" y="4864115"/>
            <a:ext cx="720000" cy="72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5" name="文字方塊 14"/>
          <p:cNvSpPr txBox="1"/>
          <p:nvPr/>
        </p:nvSpPr>
        <p:spPr>
          <a:xfrm>
            <a:off x="3876809" y="4864115"/>
            <a:ext cx="1035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3906163" y="5833544"/>
            <a:ext cx="1035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4929811" y="5892996"/>
            <a:ext cx="2591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Lots of exception.</a:t>
            </a:r>
            <a:endParaRPr lang="zh-TW" altLang="en-US" sz="2400" dirty="0"/>
          </a:p>
        </p:txBody>
      </p:sp>
      <p:sp>
        <p:nvSpPr>
          <p:cNvPr id="18" name="矩形 17"/>
          <p:cNvSpPr/>
          <p:nvPr/>
        </p:nvSpPr>
        <p:spPr>
          <a:xfrm>
            <a:off x="4929811" y="4837541"/>
            <a:ext cx="33076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Hard to describe the common pattern by rules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1166903" y="5885569"/>
            <a:ext cx="855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“2”:</a:t>
            </a:r>
            <a:endParaRPr lang="zh-TW" altLang="en-US" sz="2800" dirty="0"/>
          </a:p>
        </p:txBody>
      </p:sp>
      <p:pic>
        <p:nvPicPr>
          <p:cNvPr id="21" name="圖片 20"/>
          <p:cNvPicPr preferRelativeResize="0"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3045732" y="5769668"/>
            <a:ext cx="752720" cy="74425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2355" y="5780438"/>
            <a:ext cx="733482" cy="73348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0311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2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hubspot.net/hub/153059/file-1127392234-jpg/images/machine-learning-370x2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33" y="4001294"/>
            <a:ext cx="352425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Example: </a:t>
            </a:r>
            <a:br>
              <a:rPr lang="en-US" altLang="zh-TW" dirty="0"/>
            </a:br>
            <a:r>
              <a:rPr lang="en-US" altLang="zh-TW" dirty="0"/>
              <a:t>Handwriting Digit Recognition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Write a program for learning, and then teach the machine by some examples.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5" name="圖片 4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759698" y="2927662"/>
            <a:ext cx="720000" cy="72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圖片 5"/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131676" y="4238039"/>
            <a:ext cx="720000" cy="72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圖片 6"/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756569" y="4238039"/>
            <a:ext cx="720000" cy="72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圖片 7"/>
          <p:cNvPicPr preferRelativeResize="0"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7381461" y="4238039"/>
            <a:ext cx="720000" cy="72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圖片 8"/>
          <p:cNvPicPr preferRelativeResize="0"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7381461" y="2952226"/>
            <a:ext cx="720000" cy="72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圖片 9"/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131676" y="5591899"/>
            <a:ext cx="720000" cy="72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1" name="圖片 10"/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5757612" y="5591899"/>
            <a:ext cx="720000" cy="72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2" name="圖片 11"/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7383547" y="5591899"/>
            <a:ext cx="720000" cy="72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3" name="文字方塊 12"/>
          <p:cNvSpPr txBox="1"/>
          <p:nvPr/>
        </p:nvSpPr>
        <p:spPr>
          <a:xfrm>
            <a:off x="6476569" y="3087152"/>
            <a:ext cx="654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“5”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849590" y="4385979"/>
            <a:ext cx="654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“0”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500048" y="4385979"/>
            <a:ext cx="654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“4”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8117225" y="4383451"/>
            <a:ext cx="654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“1”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8119311" y="5746872"/>
            <a:ext cx="654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“3”</a:t>
            </a:r>
            <a:endParaRPr lang="zh-TW" altLang="en-US" sz="28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502134" y="5773314"/>
            <a:ext cx="654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“1”</a:t>
            </a:r>
            <a:endParaRPr lang="zh-TW" altLang="en-US" sz="28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851676" y="5751928"/>
            <a:ext cx="654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“2”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8101461" y="3133641"/>
            <a:ext cx="654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“9”</a:t>
            </a:r>
            <a:endParaRPr lang="zh-TW" altLang="en-US" sz="2800" dirty="0"/>
          </a:p>
        </p:txBody>
      </p:sp>
      <p:pic>
        <p:nvPicPr>
          <p:cNvPr id="22" name="圖片 21"/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137935" y="2909035"/>
            <a:ext cx="720000" cy="72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23" name="文字方塊 22"/>
          <p:cNvSpPr txBox="1"/>
          <p:nvPr/>
        </p:nvSpPr>
        <p:spPr>
          <a:xfrm>
            <a:off x="4893481" y="3050616"/>
            <a:ext cx="654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“2”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9099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Example: </a:t>
            </a:r>
            <a:br>
              <a:rPr lang="en-US" altLang="zh-TW" dirty="0"/>
            </a:br>
            <a:r>
              <a:rPr lang="en-US" altLang="zh-TW" dirty="0"/>
              <a:t>Handwriting Digit Recognition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a machine see are pixels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727" y="3024828"/>
            <a:ext cx="2130022" cy="211645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384086" y="512831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16 x 16 = 256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496432" y="2721748"/>
            <a:ext cx="498951" cy="26250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564820" y="3439441"/>
            <a:ext cx="342900" cy="3429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570638" y="2869112"/>
            <a:ext cx="342900" cy="3429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870303"/>
              </p:ext>
            </p:extLst>
          </p:nvPr>
        </p:nvGraphicFramePr>
        <p:xfrm>
          <a:off x="6583337" y="2773862"/>
          <a:ext cx="3254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方程式" r:id="rId4" imgW="152280" imgH="215640" progId="Equation.3">
                  <p:embed/>
                </p:oleObj>
              </mc:Choice>
              <mc:Fallback>
                <p:oleObj name="方程式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337" y="2773862"/>
                        <a:ext cx="325438" cy="461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473876"/>
              </p:ext>
            </p:extLst>
          </p:nvPr>
        </p:nvGraphicFramePr>
        <p:xfrm>
          <a:off x="6588633" y="3356591"/>
          <a:ext cx="3524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方程式" r:id="rId6" imgW="164880" imgH="215640" progId="Equation.3">
                  <p:embed/>
                </p:oleObj>
              </mc:Choice>
              <mc:Fallback>
                <p:oleObj name="方程式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633" y="3356591"/>
                        <a:ext cx="352425" cy="461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6574345" y="4837198"/>
            <a:ext cx="342900" cy="3429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558637"/>
              </p:ext>
            </p:extLst>
          </p:nvPr>
        </p:nvGraphicFramePr>
        <p:xfrm>
          <a:off x="6502422" y="4740431"/>
          <a:ext cx="5445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方程式" r:id="rId8" imgW="253800" imgH="228600" progId="Equation.3">
                  <p:embed/>
                </p:oleObj>
              </mc:Choice>
              <mc:Fallback>
                <p:oleObj name="方程式" r:id="rId8" imgW="25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22" y="4740431"/>
                        <a:ext cx="544512" cy="488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字方塊 12"/>
          <p:cNvSpPr txBox="1"/>
          <p:nvPr/>
        </p:nvSpPr>
        <p:spPr>
          <a:xfrm rot="5400000">
            <a:off x="6450277" y="4122140"/>
            <a:ext cx="769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14" name="手繪多邊形 13"/>
          <p:cNvSpPr/>
          <p:nvPr/>
        </p:nvSpPr>
        <p:spPr>
          <a:xfrm>
            <a:off x="4262459" y="2783143"/>
            <a:ext cx="2305050" cy="363941"/>
          </a:xfrm>
          <a:custGeom>
            <a:avLst/>
            <a:gdLst>
              <a:gd name="connsiteX0" fmla="*/ 0 w 2305050"/>
              <a:gd name="connsiteY0" fmla="*/ 374550 h 374550"/>
              <a:gd name="connsiteX1" fmla="*/ 876300 w 2305050"/>
              <a:gd name="connsiteY1" fmla="*/ 6250 h 374550"/>
              <a:gd name="connsiteX2" fmla="*/ 2305050 w 2305050"/>
              <a:gd name="connsiteY2" fmla="*/ 177700 h 37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5050" h="374550">
                <a:moveTo>
                  <a:pt x="0" y="374550"/>
                </a:moveTo>
                <a:cubicBezTo>
                  <a:pt x="246062" y="206804"/>
                  <a:pt x="492125" y="39058"/>
                  <a:pt x="876300" y="6250"/>
                </a:cubicBezTo>
                <a:cubicBezTo>
                  <a:pt x="1260475" y="-26558"/>
                  <a:pt x="1782762" y="75571"/>
                  <a:pt x="2305050" y="177700"/>
                </a:cubicBezTo>
              </a:path>
            </a:pathLst>
          </a:custGeom>
          <a:noFill/>
          <a:ln w="2857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 14"/>
          <p:cNvSpPr/>
          <p:nvPr/>
        </p:nvSpPr>
        <p:spPr>
          <a:xfrm>
            <a:off x="4395809" y="2956084"/>
            <a:ext cx="2171700" cy="646109"/>
          </a:xfrm>
          <a:custGeom>
            <a:avLst/>
            <a:gdLst>
              <a:gd name="connsiteX0" fmla="*/ 0 w 2171700"/>
              <a:gd name="connsiteY0" fmla="*/ 188909 h 646109"/>
              <a:gd name="connsiteX1" fmla="*/ 1073150 w 2171700"/>
              <a:gd name="connsiteY1" fmla="*/ 23809 h 646109"/>
              <a:gd name="connsiteX2" fmla="*/ 2171700 w 2171700"/>
              <a:gd name="connsiteY2" fmla="*/ 646109 h 64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1700" h="646109">
                <a:moveTo>
                  <a:pt x="0" y="188909"/>
                </a:moveTo>
                <a:cubicBezTo>
                  <a:pt x="355600" y="68259"/>
                  <a:pt x="711200" y="-52391"/>
                  <a:pt x="1073150" y="23809"/>
                </a:cubicBezTo>
                <a:cubicBezTo>
                  <a:pt x="1435100" y="100009"/>
                  <a:pt x="1803400" y="373059"/>
                  <a:pt x="2171700" y="646109"/>
                </a:cubicBezTo>
              </a:path>
            </a:pathLst>
          </a:custGeom>
          <a:noFill/>
          <a:ln w="2857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手繪多邊形 15"/>
          <p:cNvSpPr/>
          <p:nvPr/>
        </p:nvSpPr>
        <p:spPr>
          <a:xfrm>
            <a:off x="6129359" y="4999193"/>
            <a:ext cx="463550" cy="243308"/>
          </a:xfrm>
          <a:custGeom>
            <a:avLst/>
            <a:gdLst>
              <a:gd name="connsiteX0" fmla="*/ 0 w 463550"/>
              <a:gd name="connsiteY0" fmla="*/ 0 h 243308"/>
              <a:gd name="connsiteX1" fmla="*/ 101600 w 463550"/>
              <a:gd name="connsiteY1" fmla="*/ 241300 h 243308"/>
              <a:gd name="connsiteX2" fmla="*/ 463550 w 463550"/>
              <a:gd name="connsiteY2" fmla="*/ 95250 h 24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550" h="243308">
                <a:moveTo>
                  <a:pt x="0" y="0"/>
                </a:moveTo>
                <a:cubicBezTo>
                  <a:pt x="12171" y="112712"/>
                  <a:pt x="24342" y="225425"/>
                  <a:pt x="101600" y="241300"/>
                </a:cubicBezTo>
                <a:cubicBezTo>
                  <a:pt x="178858" y="257175"/>
                  <a:pt x="321204" y="176212"/>
                  <a:pt x="463550" y="95250"/>
                </a:cubicBezTo>
              </a:path>
            </a:pathLst>
          </a:custGeom>
          <a:noFill/>
          <a:ln w="2857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4419012" y="5480902"/>
            <a:ext cx="1661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Ink → 1</a:t>
            </a:r>
          </a:p>
          <a:p>
            <a:r>
              <a:rPr lang="en-US" altLang="zh-TW" sz="2400" dirty="0" smtClean="0"/>
              <a:t>No ink </a:t>
            </a:r>
            <a:r>
              <a:rPr lang="en-US" altLang="zh-TW" sz="2400" dirty="0"/>
              <a:t>→ 0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970735" y="3662342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Can we make the input simpler?</a:t>
            </a:r>
            <a:endParaRPr lang="zh-TW" altLang="en-US" sz="28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7136323" y="4747038"/>
            <a:ext cx="1289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vector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01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11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Example: </a:t>
            </a:r>
            <a:br>
              <a:rPr lang="en-US" altLang="zh-TW" dirty="0"/>
            </a:br>
            <a:r>
              <a:rPr lang="en-US" altLang="zh-TW" dirty="0"/>
              <a:t>Handwriting Digit Recognition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651" y="4493724"/>
            <a:ext cx="993064" cy="91783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48798" y="4252530"/>
            <a:ext cx="6121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If there are 16 X 16 pixels in an image, it is very possible that n is less than 16 x 16  </a:t>
            </a:r>
            <a:endParaRPr lang="zh-TW" altLang="en-US" sz="24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5473" y="4484685"/>
            <a:ext cx="1005568" cy="92687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09333" y="5827370"/>
            <a:ext cx="71619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The dimension of the </a:t>
            </a:r>
            <a:r>
              <a:rPr lang="en-US" altLang="zh-TW" sz="2400" dirty="0"/>
              <a:t>subspace of Handwriting </a:t>
            </a:r>
            <a:r>
              <a:rPr lang="en-US" altLang="zh-TW" sz="2400" dirty="0" smtClean="0"/>
              <a:t>Digits is much less than 256 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688505" y="2461046"/>
                <a:ext cx="44097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505" y="2461046"/>
                <a:ext cx="4409797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/>
          <p:cNvSpPr txBox="1"/>
          <p:nvPr/>
        </p:nvSpPr>
        <p:spPr>
          <a:xfrm>
            <a:off x="197013" y="2997859"/>
            <a:ext cx="1597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Pixels in a digit image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885049" y="3407640"/>
            <a:ext cx="292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Basis for digit images</a:t>
            </a:r>
            <a:endParaRPr lang="zh-TW" altLang="en-US" sz="2400" dirty="0"/>
          </a:p>
        </p:txBody>
      </p:sp>
      <p:cxnSp>
        <p:nvCxnSpPr>
          <p:cNvPr id="13" name="直線單箭頭接點 12"/>
          <p:cNvCxnSpPr/>
          <p:nvPr/>
        </p:nvCxnSpPr>
        <p:spPr>
          <a:xfrm>
            <a:off x="1829884" y="2891933"/>
            <a:ext cx="860256" cy="52142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2940139" y="2891933"/>
            <a:ext cx="280140" cy="52142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3953251" y="2876366"/>
            <a:ext cx="826580" cy="53699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5489263" y="2125205"/>
                <a:ext cx="730008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 sz="28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263" y="2125205"/>
                <a:ext cx="730008" cy="15874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字方塊 20"/>
          <p:cNvSpPr txBox="1"/>
          <p:nvPr/>
        </p:nvSpPr>
        <p:spPr>
          <a:xfrm>
            <a:off x="6319565" y="2338876"/>
            <a:ext cx="1877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Represent a digit image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6309587" y="3073976"/>
            <a:ext cx="276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(coordinate change)</a:t>
            </a:r>
            <a:endParaRPr lang="zh-TW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528427" y="5172624"/>
            <a:ext cx="71619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A random 16 x 16 image is not a digit.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6777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Example: </a:t>
            </a:r>
            <a:br>
              <a:rPr lang="en-US" altLang="zh-TW" dirty="0"/>
            </a:br>
            <a:r>
              <a:rPr lang="en-US" altLang="zh-TW" dirty="0"/>
              <a:t>Handwriting Digit Recognition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143" y="1825625"/>
            <a:ext cx="7213714" cy="481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Example: </a:t>
            </a:r>
            <a:br>
              <a:rPr lang="en-US" altLang="zh-TW" dirty="0"/>
            </a:br>
            <a:r>
              <a:rPr lang="en-US" altLang="zh-TW" dirty="0"/>
              <a:t>Handwriting Digit Recognition</a:t>
            </a:r>
            <a:endParaRPr lang="zh-TW" altLang="en-US" dirty="0"/>
          </a:p>
        </p:txBody>
      </p:sp>
      <p:grpSp>
        <p:nvGrpSpPr>
          <p:cNvPr id="20" name="群組 19"/>
          <p:cNvGrpSpPr/>
          <p:nvPr/>
        </p:nvGrpSpPr>
        <p:grpSpPr>
          <a:xfrm>
            <a:off x="613881" y="4063744"/>
            <a:ext cx="1991027" cy="1866402"/>
            <a:chOff x="1389957" y="3547610"/>
            <a:chExt cx="1991027" cy="1866402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24003" y="3794122"/>
              <a:ext cx="1556981" cy="1619890"/>
            </a:xfrm>
            <a:prstGeom prst="rect">
              <a:avLst/>
            </a:prstGeom>
          </p:spPr>
        </p:pic>
        <p:sp>
          <p:nvSpPr>
            <p:cNvPr id="8" name="文字方塊 7"/>
            <p:cNvSpPr txBox="1"/>
            <p:nvPr/>
          </p:nvSpPr>
          <p:spPr>
            <a:xfrm>
              <a:off x="1389957" y="4373234"/>
              <a:ext cx="5186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16</a:t>
              </a:r>
              <a:endParaRPr lang="zh-TW" altLang="en-US" sz="2400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2357067" y="3547610"/>
              <a:ext cx="5186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16</a:t>
              </a:r>
              <a:endParaRPr lang="zh-TW" altLang="en-US" sz="2400" dirty="0"/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260549" y="5911669"/>
            <a:ext cx="3043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Represented by</a:t>
            </a:r>
          </a:p>
          <a:p>
            <a:pPr algn="ctr"/>
            <a:r>
              <a:rPr lang="en-US" altLang="zh-TW" sz="2400" dirty="0" smtClean="0"/>
              <a:t>16 X 16 = 256  pixels</a:t>
            </a:r>
            <a:endParaRPr lang="zh-TW" altLang="en-US" sz="2400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778" y="4383949"/>
            <a:ext cx="1638300" cy="151447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2571" y="4368619"/>
            <a:ext cx="1533525" cy="154305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6714" y="4397194"/>
            <a:ext cx="1552575" cy="1514475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2577087" y="4892821"/>
            <a:ext cx="730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4587221" y="4892821"/>
            <a:ext cx="730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521364" y="4892821"/>
            <a:ext cx="730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3810186" y="5905102"/>
            <a:ext cx="430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[1    0    1    0    1    0   …….]</a:t>
            </a:r>
            <a:endParaRPr lang="zh-TW" altLang="en-US" sz="2400" dirty="0"/>
          </a:p>
        </p:txBody>
      </p:sp>
      <p:grpSp>
        <p:nvGrpSpPr>
          <p:cNvPr id="4" name="群組 3"/>
          <p:cNvGrpSpPr/>
          <p:nvPr/>
        </p:nvGrpSpPr>
        <p:grpSpPr>
          <a:xfrm>
            <a:off x="873188" y="2228480"/>
            <a:ext cx="7682646" cy="1628272"/>
            <a:chOff x="782948" y="4490093"/>
            <a:chExt cx="7682646" cy="1628272"/>
          </a:xfrm>
        </p:grpSpPr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2948" y="4490093"/>
              <a:ext cx="1395776" cy="1290281"/>
            </a:xfrm>
            <a:prstGeom prst="rect">
              <a:avLst/>
            </a:prstGeom>
          </p:spPr>
        </p:pic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46597" y="4490093"/>
              <a:ext cx="1283531" cy="1291503"/>
            </a:xfrm>
            <a:prstGeom prst="rect">
              <a:avLst/>
            </a:prstGeom>
          </p:spPr>
        </p:pic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27277" y="4549716"/>
              <a:ext cx="1297396" cy="1265558"/>
            </a:xfrm>
            <a:prstGeom prst="rect">
              <a:avLst/>
            </a:prstGeom>
          </p:spPr>
        </p:pic>
        <p:pic>
          <p:nvPicPr>
            <p:cNvPr id="24" name="圖片 2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230183" y="4531333"/>
              <a:ext cx="1323975" cy="1257300"/>
            </a:xfrm>
            <a:prstGeom prst="rect">
              <a:avLst/>
            </a:prstGeom>
          </p:spPr>
        </p:pic>
        <p:pic>
          <p:nvPicPr>
            <p:cNvPr id="25" name="圖片 2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925270" y="4507854"/>
              <a:ext cx="1325524" cy="1257299"/>
            </a:xfrm>
            <a:prstGeom prst="rect">
              <a:avLst/>
            </a:prstGeom>
          </p:spPr>
        </p:pic>
        <p:sp>
          <p:nvSpPr>
            <p:cNvPr id="27" name="文字方塊 26"/>
            <p:cNvSpPr txBox="1"/>
            <p:nvPr/>
          </p:nvSpPr>
          <p:spPr>
            <a:xfrm>
              <a:off x="7524673" y="4972082"/>
              <a:ext cx="9409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b="1" dirty="0" smtClean="0"/>
                <a:t>…….</a:t>
              </a:r>
              <a:endParaRPr lang="zh-TW" altLang="en-US" sz="2800" b="1" dirty="0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898525" y="5638252"/>
              <a:ext cx="1103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u</a:t>
              </a:r>
              <a:r>
                <a:rPr lang="en-US" altLang="zh-TW" sz="2400" baseline="-25000" dirty="0"/>
                <a:t>1</a:t>
              </a:r>
              <a:endParaRPr lang="zh-TW" altLang="en-US" sz="2400" baseline="-25000" dirty="0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2323196" y="5656700"/>
              <a:ext cx="1103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u</a:t>
              </a:r>
              <a:r>
                <a:rPr lang="en-US" altLang="zh-TW" sz="2400" baseline="-25000" dirty="0" smtClean="0"/>
                <a:t>2</a:t>
              </a:r>
              <a:endParaRPr lang="zh-TW" altLang="en-US" sz="2400" baseline="-25000" dirty="0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3747867" y="5638253"/>
              <a:ext cx="1103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u</a:t>
              </a:r>
              <a:r>
                <a:rPr lang="en-US" altLang="zh-TW" sz="2400" baseline="-25000" dirty="0" smtClean="0"/>
                <a:t>3</a:t>
              </a:r>
              <a:endParaRPr lang="zh-TW" altLang="en-US" sz="2400" baseline="-25000" dirty="0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5057892" y="5656700"/>
              <a:ext cx="1103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u</a:t>
              </a:r>
              <a:r>
                <a:rPr lang="en-US" altLang="zh-TW" sz="2400" baseline="-25000" dirty="0" smtClean="0"/>
                <a:t>4</a:t>
              </a:r>
              <a:endParaRPr lang="zh-TW" altLang="en-US" sz="2400" baseline="-25000" dirty="0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6383416" y="5638252"/>
              <a:ext cx="1103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u</a:t>
              </a:r>
              <a:r>
                <a:rPr lang="en-US" altLang="zh-TW" sz="2400" baseline="-25000" dirty="0" smtClean="0"/>
                <a:t>5</a:t>
              </a:r>
              <a:endParaRPr lang="zh-TW" altLang="en-US" sz="2400" baseline="-25000" dirty="0"/>
            </a:p>
          </p:txBody>
        </p:sp>
      </p:grpSp>
      <p:sp>
        <p:nvSpPr>
          <p:cNvPr id="34" name="文字方塊 33"/>
          <p:cNvSpPr txBox="1"/>
          <p:nvPr/>
        </p:nvSpPr>
        <p:spPr>
          <a:xfrm>
            <a:off x="3515010" y="4036650"/>
            <a:ext cx="1103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u</a:t>
            </a:r>
            <a:r>
              <a:rPr lang="en-US" altLang="zh-TW" sz="2400" baseline="-25000" dirty="0" smtClean="0"/>
              <a:t>1</a:t>
            </a:r>
            <a:endParaRPr lang="zh-TW" altLang="en-US" sz="2400" baseline="-25000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436327" y="4031727"/>
            <a:ext cx="1103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u</a:t>
            </a:r>
            <a:r>
              <a:rPr lang="en-US" altLang="zh-TW" sz="2400" baseline="-25000" dirty="0" smtClean="0"/>
              <a:t>3</a:t>
            </a:r>
            <a:endParaRPr lang="zh-TW" altLang="en-US" sz="2400" baseline="-25000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7357644" y="4001930"/>
            <a:ext cx="1103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u</a:t>
            </a:r>
            <a:r>
              <a:rPr lang="en-US" altLang="zh-TW" sz="2400" baseline="-25000" dirty="0" smtClean="0"/>
              <a:t>5</a:t>
            </a:r>
            <a:endParaRPr lang="zh-TW" altLang="en-US" sz="2400" baseline="-250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4355141" y="6359938"/>
            <a:ext cx="3215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(simpler representation)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628650" y="1812416"/>
                <a:ext cx="44097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812416"/>
                <a:ext cx="4409797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12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8" grpId="0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PCA (Chapter 7.8 in textbook)</a:t>
            </a:r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1472" y="1464287"/>
            <a:ext cx="10331354" cy="4994879"/>
          </a:xfrm>
        </p:spPr>
      </p:pic>
    </p:spTree>
    <p:extLst>
      <p:ext uri="{BB962C8B-B14F-4D97-AF65-F5344CB8AC3E}">
        <p14:creationId xmlns:p14="http://schemas.microsoft.com/office/powerpoint/2010/main" val="583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951</TotalTime>
  <Words>403</Words>
  <Application>Microsoft Office PowerPoint</Application>
  <PresentationFormat>如螢幕大小 (4:3)</PresentationFormat>
  <Paragraphs>90</Paragraphs>
  <Slides>13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新細明體</vt:lpstr>
      <vt:lpstr>Arial</vt:lpstr>
      <vt:lpstr>Calibri</vt:lpstr>
      <vt:lpstr>Calibri Light</vt:lpstr>
      <vt:lpstr>Cambria Math</vt:lpstr>
      <vt:lpstr>Wingdings</vt:lpstr>
      <vt:lpstr>Office 佈景主題</vt:lpstr>
      <vt:lpstr>方程式</vt:lpstr>
      <vt:lpstr>Application of Basis in Machine Learning</vt:lpstr>
      <vt:lpstr>What is Machine Learning?</vt:lpstr>
      <vt:lpstr>Example:  Handwriting Digit Recognition</vt:lpstr>
      <vt:lpstr>Example:  Handwriting Digit Recognition</vt:lpstr>
      <vt:lpstr>Example:  Handwriting Digit Recognition</vt:lpstr>
      <vt:lpstr>Example:  Handwriting Digit Recognition</vt:lpstr>
      <vt:lpstr>Example:  Handwriting Digit Recognition</vt:lpstr>
      <vt:lpstr>Example:  Handwriting Digit Recognition</vt:lpstr>
      <vt:lpstr>PCA (Chapter 7.8 in textbook)</vt:lpstr>
      <vt:lpstr>NMF</vt:lpstr>
      <vt:lpstr>Face Recognition</vt:lpstr>
      <vt:lpstr>PCA (Chapter 7.8 in textbook)</vt:lpstr>
      <vt:lpstr>NMF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Basis</dc:title>
  <dc:creator>Lee Hung-yi</dc:creator>
  <cp:lastModifiedBy>Lee Hung-yi</cp:lastModifiedBy>
  <cp:revision>27</cp:revision>
  <dcterms:created xsi:type="dcterms:W3CDTF">2016-04-03T14:14:38Z</dcterms:created>
  <dcterms:modified xsi:type="dcterms:W3CDTF">2016-04-06T05:01:53Z</dcterms:modified>
</cp:coreProperties>
</file>